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8"/>
  </p:notesMasterIdLst>
  <p:sldIdLst>
    <p:sldId id="260" r:id="rId2"/>
    <p:sldId id="280" r:id="rId3"/>
    <p:sldId id="281" r:id="rId4"/>
    <p:sldId id="266" r:id="rId5"/>
    <p:sldId id="257" r:id="rId6"/>
    <p:sldId id="258" r:id="rId7"/>
    <p:sldId id="259" r:id="rId8"/>
    <p:sldId id="284" r:id="rId9"/>
    <p:sldId id="261" r:id="rId10"/>
    <p:sldId id="262" r:id="rId11"/>
    <p:sldId id="263" r:id="rId12"/>
    <p:sldId id="282" r:id="rId13"/>
    <p:sldId id="265" r:id="rId14"/>
    <p:sldId id="269" r:id="rId15"/>
    <p:sldId id="267" r:id="rId16"/>
    <p:sldId id="268" r:id="rId17"/>
    <p:sldId id="270" r:id="rId18"/>
    <p:sldId id="271" r:id="rId19"/>
    <p:sldId id="278" r:id="rId20"/>
    <p:sldId id="272" r:id="rId21"/>
    <p:sldId id="283" r:id="rId22"/>
    <p:sldId id="279" r:id="rId23"/>
    <p:sldId id="275" r:id="rId24"/>
    <p:sldId id="276" r:id="rId25"/>
    <p:sldId id="277" r:id="rId26"/>
    <p:sldId id="285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6" y="95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CF3516-0FFF-4A2D-ABB3-4B5D37C11971}" type="datetimeFigureOut">
              <a:rPr lang="en-US" smtClean="0"/>
              <a:t>5/28/2019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624A65-1A30-45EE-8DE8-44439A087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595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* The heat in the wallet and car, can</a:t>
            </a:r>
            <a:r>
              <a:rPr lang="en-US" baseline="0" dirty="0" smtClean="0"/>
              <a:t> wear a condom down.   Only place in wallet if intending to use within the day.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C7646-A493-475B-9306-6A2A9C7CD33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2829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http://www.safehavennv.org/parents/processsteps/</a:t>
            </a:r>
          </a:p>
          <a:p>
            <a:endParaRPr lang="en-US" dirty="0" smtClean="0"/>
          </a:p>
          <a:p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give any identifying information, but may do so voluntarily. </a:t>
            </a:r>
          </a:p>
          <a:p>
            <a:r>
              <a:rPr lang="en-US" sz="1200" b="1" i="0" u="none" strike="noStrike" kern="1200" cap="all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Steps to surrender your baby </a:t>
            </a:r>
          </a:p>
          <a:p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parent must personally surrender the baby in one of two ways:</a:t>
            </a:r>
          </a:p>
          <a:p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Physically hand the baby to one of the employees at a Safe Haven location, or</a:t>
            </a:r>
          </a:p>
          <a:p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Place the baby in a safe place at the Safe Haven location, and immediately call the Safe Haven location or 911 to describe where the baby was left. </a:t>
            </a:r>
            <a:r>
              <a:rPr lang="en-US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NOTE: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Nevada law* states that if an unattended baby is harmed or injured, the Safe Haven provider is not liable for any civil damages:</a:t>
            </a:r>
          </a:p>
          <a:p>
            <a:pPr lvl="1"/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After the baby has been left on the property and before the provider is informed of the delivery and location of the baby, or</a:t>
            </a:r>
          </a:p>
          <a:p>
            <a:pPr lvl="1"/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Before the provider takes physical possession of the baby.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2E121-00DB-481F-847B-6435BA02B4EB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3645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If a patient</a:t>
            </a:r>
            <a:r>
              <a:rPr lang="en-US" baseline="0" dirty="0" smtClean="0"/>
              <a:t> has the means to travel, there are other options.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624A65-1A30-45EE-8DE8-44439A087A00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0169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Hormonal methods of contraception, including the morning-after pill, prevent pregnancy by inhibiting ovulation and fertilization (ACOG, 1998). The abortion pill ends a pregnancy without using instruments. By helping women terminate unwanted pregnancies up to 70 days after their last menstruation, the abortion pill is a safe and effective option.</a:t>
            </a:r>
          </a:p>
          <a:p>
            <a:r>
              <a:rPr lang="en-US" dirty="0" smtClean="0"/>
              <a:t>The difference between the “Morning After Pill” and the “Abortion Pill”: https://www.plannedparenthood.org/files/3914/6012/8466/Difference_Between_the_Morning-After_Pill_and_the_Abortion_Pill.pdf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2E121-00DB-481F-847B-6435BA02B4EB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053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nwlc-ciw49tixgw5lbab.stackpathdns.com/wp-content/uploads/2016/08/Final_Aug2016_nwlc_PPToolkit.pdf" TargetMode="External"/><Relationship Id="rId2" Type="http://schemas.openxmlformats.org/officeDocument/2006/relationships/hyperlink" Target="https://nwlc.org/issue/pregnant-parenting-students/" TargetMode="Externa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healthfully.com/192030-fathers-rights-in-teen-pregnancy.html" TargetMode="External"/><Relationship Id="rId2" Type="http://schemas.openxmlformats.org/officeDocument/2006/relationships/hyperlink" Target="https://www.guttmacher.org/state-policy/explore/overview-abortion-laws" TargetMode="Externa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r-life.com/en/contraception-methods/#methods-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Lesson 4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SHARE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800196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you know about condoms?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They protect against pregnancy and STDs</a:t>
            </a:r>
          </a:p>
          <a:p>
            <a:r>
              <a:rPr lang="en-US" dirty="0" smtClean="0"/>
              <a:t>They come in different sizes</a:t>
            </a:r>
          </a:p>
          <a:p>
            <a:r>
              <a:rPr lang="en-US" dirty="0" smtClean="0"/>
              <a:t>You can get them for free</a:t>
            </a:r>
          </a:p>
          <a:p>
            <a:r>
              <a:rPr lang="en-US" dirty="0" smtClean="0"/>
              <a:t>97% Effective- If used correctly and with every sex act that involves a penis. They are effective at preventing pregnancy and most STDs, including HIV-the virus that causes AIDS.</a:t>
            </a:r>
          </a:p>
          <a:p>
            <a:r>
              <a:rPr lang="en-US" dirty="0" smtClean="0"/>
              <a:t>A responsible condom user should check for breakage with each use.</a:t>
            </a:r>
          </a:p>
        </p:txBody>
      </p:sp>
    </p:spTree>
    <p:extLst>
      <p:ext uri="{BB962C8B-B14F-4D97-AF65-F5344CB8AC3E}">
        <p14:creationId xmlns:p14="http://schemas.microsoft.com/office/powerpoint/2010/main" val="1043945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1700" y="287338"/>
            <a:ext cx="10071100" cy="5580062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altLang="en-US" sz="3200" b="1" dirty="0"/>
              <a:t>How To Put on a Male Condom</a:t>
            </a:r>
          </a:p>
          <a:p>
            <a:pPr marL="514350" indent="-514350"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en-US" altLang="en-US" sz="3200" dirty="0"/>
              <a:t>Take out of package</a:t>
            </a:r>
          </a:p>
          <a:p>
            <a:pPr marL="514350" indent="-514350"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en-US" altLang="en-US" sz="3200" dirty="0"/>
              <a:t>Right Way- rolls easy.  Rolled rim on    outside</a:t>
            </a:r>
          </a:p>
          <a:p>
            <a:pPr marL="514350" indent="-514350"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en-US" altLang="en-US" sz="3200" dirty="0"/>
              <a:t>Pinch the entire reservoir at the tip of the condom shut</a:t>
            </a:r>
          </a:p>
          <a:p>
            <a:pPr marL="514350" indent="-514350"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en-US" altLang="en-US" sz="3200" dirty="0"/>
              <a:t>Roll down to base of the penis</a:t>
            </a:r>
          </a:p>
          <a:p>
            <a:pPr marL="514350" indent="-514350"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en-US" altLang="en-US" sz="3200" dirty="0"/>
              <a:t>Apply lubricant-water or silicone-based lubes only</a:t>
            </a:r>
          </a:p>
          <a:p>
            <a:pPr marL="514350" indent="-514350"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en-US" altLang="en-US" sz="3200" dirty="0"/>
              <a:t>After ejaculation HOLD ONTO RIM AND WITHDRAW</a:t>
            </a:r>
          </a:p>
          <a:p>
            <a:pPr marL="514350" indent="-514350"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en-US" altLang="en-US" sz="3200" dirty="0"/>
              <a:t>Remove the condom after ejaculation</a:t>
            </a:r>
          </a:p>
          <a:p>
            <a:pPr marL="514350" indent="-514350"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en-US" altLang="en-US" sz="3200" dirty="0"/>
              <a:t>Throw away in the garbage. Don’t flush it. </a:t>
            </a:r>
          </a:p>
          <a:p>
            <a:pPr marL="514350" indent="-514350"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en-US" altLang="en-US" sz="3200" b="1" dirty="0"/>
              <a:t>DO NOT REUSE!!!</a:t>
            </a:r>
            <a:endParaRPr lang="en-US" sz="3200" dirty="0"/>
          </a:p>
        </p:txBody>
      </p:sp>
      <p:pic>
        <p:nvPicPr>
          <p:cNvPr id="4" name="Picture 5" descr="condom_howt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5600" y="173038"/>
            <a:ext cx="167640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0252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to Remember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559859"/>
            <a:ext cx="9601200" cy="5298141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Give and obtain CONSENT before having sex</a:t>
            </a:r>
          </a:p>
          <a:p>
            <a:pPr lvl="1"/>
            <a:r>
              <a:rPr lang="en-US" sz="3200" b="1" dirty="0" smtClean="0"/>
              <a:t>Lack of a “NO” does not mean “Yes”</a:t>
            </a:r>
          </a:p>
          <a:p>
            <a:r>
              <a:rPr lang="en-US" sz="3200" dirty="0" smtClean="0"/>
              <a:t>Have more than one condom</a:t>
            </a:r>
          </a:p>
          <a:p>
            <a:r>
              <a:rPr lang="en-US" sz="3200" dirty="0" smtClean="0"/>
              <a:t>Check the expiration date</a:t>
            </a:r>
          </a:p>
          <a:p>
            <a:r>
              <a:rPr lang="en-US" sz="3200" dirty="0" smtClean="0"/>
              <a:t>Carefully open the condom. NO TEETH or SCISSORS</a:t>
            </a:r>
          </a:p>
          <a:p>
            <a:r>
              <a:rPr lang="en-US" sz="3200" dirty="0" smtClean="0"/>
              <a:t>Check whether it’s right side up</a:t>
            </a:r>
          </a:p>
          <a:p>
            <a:r>
              <a:rPr lang="en-US" sz="3200" dirty="0" smtClean="0"/>
              <a:t>YOU CANNOT RE-USE A CONDOM!!!!</a:t>
            </a:r>
          </a:p>
          <a:p>
            <a:r>
              <a:rPr lang="en-US" sz="3200" dirty="0" smtClean="0"/>
              <a:t>*Do not store in wallet or car*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3273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0200" y="0"/>
            <a:ext cx="6477000" cy="6858000"/>
          </a:xfrm>
        </p:spPr>
      </p:pic>
    </p:spTree>
    <p:extLst>
      <p:ext uri="{BB962C8B-B14F-4D97-AF65-F5344CB8AC3E}">
        <p14:creationId xmlns:p14="http://schemas.microsoft.com/office/powerpoint/2010/main" val="204021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Reproductive Rights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1813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Amanda’s Rights?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628078"/>
            <a:ext cx="9601200" cy="42393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Amanda is 14 and pregnant. Amanda's mother and father know about the pregnancy </a:t>
            </a:r>
            <a:r>
              <a:rPr lang="en-US" sz="2400" dirty="0" smtClean="0"/>
              <a:t>and are </a:t>
            </a:r>
            <a:r>
              <a:rPr lang="en-US" sz="2400" dirty="0"/>
              <a:t>wiling to support her, as does her boyfriend, Daniel, who is 16 and wants to be an </a:t>
            </a:r>
            <a:r>
              <a:rPr lang="en-US" sz="2400" dirty="0" smtClean="0"/>
              <a:t>active part </a:t>
            </a:r>
            <a:r>
              <a:rPr lang="en-US" sz="2400" dirty="0"/>
              <a:t>in this baby’s life. His parents are equally as supportive as Amanda’s. Amanda’s </a:t>
            </a:r>
            <a:r>
              <a:rPr lang="en-US" sz="2400" dirty="0" smtClean="0"/>
              <a:t>PE teacher </a:t>
            </a:r>
            <a:r>
              <a:rPr lang="en-US" sz="2400" dirty="0"/>
              <a:t>tells her she cannot be a part of class because he is concerned about how </a:t>
            </a:r>
            <a:r>
              <a:rPr lang="en-US" sz="2400" dirty="0" smtClean="0"/>
              <a:t>exercise will </a:t>
            </a:r>
            <a:r>
              <a:rPr lang="en-US" sz="2400" dirty="0"/>
              <a:t>affect the pregnancy. Instead, Amanda is instructed to sit in the gym and do </a:t>
            </a:r>
            <a:r>
              <a:rPr lang="en-US" sz="2400" dirty="0" smtClean="0"/>
              <a:t>homework. Amanda </a:t>
            </a:r>
            <a:r>
              <a:rPr lang="en-US" sz="2400" dirty="0"/>
              <a:t>was also recently told by the assistant principal that if she continues missing </a:t>
            </a:r>
            <a:r>
              <a:rPr lang="en-US" sz="2400" dirty="0" smtClean="0"/>
              <a:t>school due </a:t>
            </a:r>
            <a:r>
              <a:rPr lang="en-US" sz="2400" dirty="0"/>
              <a:t>to her pregnancy, she will be suspended and could even be required to repeat </a:t>
            </a:r>
            <a:r>
              <a:rPr lang="en-US" sz="2400" dirty="0" smtClean="0"/>
              <a:t>that year </a:t>
            </a:r>
            <a:r>
              <a:rPr lang="en-US" sz="2400" dirty="0"/>
              <a:t>of school. Amanda has tried to explain that her pregnancy is challenging, and brings </a:t>
            </a:r>
            <a:r>
              <a:rPr lang="en-US" sz="2400" dirty="0" smtClean="0"/>
              <a:t>in doctors</a:t>
            </a:r>
            <a:r>
              <a:rPr lang="en-US" sz="2400" dirty="0"/>
              <a:t>’ notes every time she has an appointment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24471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are Amanda’s Rights?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What are Amanda’s rights in this situation? Does the state she live in matter</a:t>
            </a:r>
            <a:r>
              <a:rPr lang="en-US" dirty="0" smtClean="0"/>
              <a:t>?</a:t>
            </a:r>
          </a:p>
          <a:p>
            <a:r>
              <a:rPr lang="en-US" dirty="0"/>
              <a:t>Is the school right to be concerned about her safety</a:t>
            </a:r>
            <a:r>
              <a:rPr lang="en-US" dirty="0" smtClean="0"/>
              <a:t>?</a:t>
            </a:r>
          </a:p>
          <a:p>
            <a:r>
              <a:rPr lang="en-US" dirty="0"/>
              <a:t>Should she be shown special treatment because she is pregnant?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</a:t>
            </a:r>
            <a:r>
              <a:rPr lang="en-US" dirty="0" smtClean="0">
                <a:hlinkClick r:id="rId2"/>
              </a:rPr>
              <a:t>:/</a:t>
            </a:r>
            <a:r>
              <a:rPr lang="en-US" dirty="0">
                <a:hlinkClick r:id="rId2"/>
              </a:rPr>
              <a:t>nwlc.org/issue/pregnant-parenting-students</a:t>
            </a:r>
            <a:r>
              <a:rPr lang="en-US" dirty="0" smtClean="0">
                <a:hlinkClick r:id="rId2"/>
              </a:rPr>
              <a:t>//</a:t>
            </a:r>
            <a:endParaRPr lang="en-US" dirty="0" smtClean="0"/>
          </a:p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nwlc-ciw49tixgw5lbab.stackpathdns.com/wp-content/uploads/2016/08/Final_Aug2016_nwlc_PPToolkit.pdf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711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Damien and Linda’s Rights?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/>
              <a:t>Damien and </a:t>
            </a:r>
            <a:r>
              <a:rPr lang="en-US" sz="2800" dirty="0" smtClean="0"/>
              <a:t>Linda </a:t>
            </a:r>
            <a:r>
              <a:rPr lang="en-US" sz="2800" dirty="0"/>
              <a:t>are both 16 and live in </a:t>
            </a:r>
            <a:r>
              <a:rPr lang="en-US" sz="2800" dirty="0" smtClean="0"/>
              <a:t>Nevada. Linda </a:t>
            </a:r>
            <a:r>
              <a:rPr lang="en-US" sz="2800" dirty="0"/>
              <a:t>gets pregnant, decides she </a:t>
            </a:r>
            <a:r>
              <a:rPr lang="en-US" sz="2800" dirty="0" smtClean="0"/>
              <a:t>is too </a:t>
            </a:r>
            <a:r>
              <a:rPr lang="en-US" sz="2800" dirty="0"/>
              <a:t>young to be a parent, and doesn’t want to carry a pregnancy to term if she’s not going </a:t>
            </a:r>
            <a:r>
              <a:rPr lang="en-US" sz="2800" dirty="0" smtClean="0"/>
              <a:t>to parent </a:t>
            </a:r>
            <a:r>
              <a:rPr lang="en-US" sz="2800" dirty="0"/>
              <a:t>the baby. She doesn’t want to place the baby for adoption because she doesn’t </a:t>
            </a:r>
            <a:r>
              <a:rPr lang="en-US" sz="2800" dirty="0" smtClean="0"/>
              <a:t>think she’d </a:t>
            </a:r>
            <a:r>
              <a:rPr lang="en-US" sz="2800" dirty="0"/>
              <a:t>be able to deal with knowing that her baby was out there if she isn’t going to raise </a:t>
            </a:r>
            <a:r>
              <a:rPr lang="en-US" sz="2800" dirty="0" smtClean="0"/>
              <a:t>it. Damien </a:t>
            </a:r>
            <a:r>
              <a:rPr lang="en-US" sz="2800" dirty="0"/>
              <a:t>is really against abortion and tells her he’d raise the baby if she didn’t want to; </a:t>
            </a:r>
            <a:r>
              <a:rPr lang="en-US" sz="2800" dirty="0" smtClean="0"/>
              <a:t>she refuses</a:t>
            </a:r>
            <a:r>
              <a:rPr lang="en-US" sz="2800" dirty="0"/>
              <a:t>. Things get heated, and they break up.</a:t>
            </a:r>
          </a:p>
        </p:txBody>
      </p:sp>
    </p:spTree>
    <p:extLst>
      <p:ext uri="{BB962C8B-B14F-4D97-AF65-F5344CB8AC3E}">
        <p14:creationId xmlns:p14="http://schemas.microsoft.com/office/powerpoint/2010/main" val="2084396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Damien and </a:t>
            </a:r>
            <a:r>
              <a:rPr lang="en-US" dirty="0" smtClean="0"/>
              <a:t>Linda’s </a:t>
            </a:r>
            <a:r>
              <a:rPr lang="en-US" dirty="0"/>
              <a:t>Rights?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What are Damien’s rights as the person involved in the creation of the pregnancy?</a:t>
            </a:r>
          </a:p>
          <a:p>
            <a:r>
              <a:rPr lang="en-US" dirty="0" smtClean="0"/>
              <a:t>Can </a:t>
            </a:r>
            <a:r>
              <a:rPr lang="en-US" dirty="0"/>
              <a:t>he stop </a:t>
            </a:r>
            <a:r>
              <a:rPr lang="en-US" dirty="0" smtClean="0"/>
              <a:t>Linda </a:t>
            </a:r>
            <a:r>
              <a:rPr lang="en-US" dirty="0"/>
              <a:t>from having an abortion?</a:t>
            </a:r>
          </a:p>
          <a:p>
            <a:r>
              <a:rPr lang="en-US" dirty="0" smtClean="0"/>
              <a:t>What </a:t>
            </a:r>
            <a:r>
              <a:rPr lang="en-US" dirty="0"/>
              <a:t>does </a:t>
            </a:r>
            <a:r>
              <a:rPr lang="en-US" dirty="0" smtClean="0"/>
              <a:t>Linda </a:t>
            </a:r>
            <a:r>
              <a:rPr lang="en-US" dirty="0"/>
              <a:t>need to do in order to get an abortion in </a:t>
            </a:r>
            <a:r>
              <a:rPr lang="en-US" dirty="0" smtClean="0"/>
              <a:t>Nevada?</a:t>
            </a:r>
            <a:endParaRPr lang="en-US" dirty="0"/>
          </a:p>
          <a:p>
            <a:r>
              <a:rPr lang="en-US" dirty="0" smtClean="0"/>
              <a:t>How </a:t>
            </a:r>
            <a:r>
              <a:rPr lang="en-US" dirty="0"/>
              <a:t>soon does </a:t>
            </a:r>
            <a:r>
              <a:rPr lang="en-US" dirty="0" smtClean="0"/>
              <a:t>Linda </a:t>
            </a:r>
            <a:r>
              <a:rPr lang="en-US" dirty="0"/>
              <a:t>have to decide whether or not to have an abortion?</a:t>
            </a:r>
          </a:p>
          <a:p>
            <a:r>
              <a:rPr lang="en-US" dirty="0" smtClean="0"/>
              <a:t>If Linda </a:t>
            </a:r>
            <a:r>
              <a:rPr lang="en-US" dirty="0"/>
              <a:t>chooses to place the baby for adoption, can Damien stop her so he can </a:t>
            </a:r>
            <a:r>
              <a:rPr lang="en-US" dirty="0" smtClean="0"/>
              <a:t>raise the </a:t>
            </a:r>
            <a:r>
              <a:rPr lang="en-US" dirty="0"/>
              <a:t>baby?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u="sng" dirty="0">
                <a:hlinkClick r:id="rId2"/>
              </a:rPr>
              <a:t>https://</a:t>
            </a:r>
            <a:r>
              <a:rPr lang="en-US" u="sng" dirty="0" smtClean="0">
                <a:hlinkClick r:id="rId2"/>
              </a:rPr>
              <a:t>www.guttmacher.org/state-policy/explore/overview-abortion-laws</a:t>
            </a:r>
            <a:r>
              <a:rPr lang="en-US" dirty="0"/>
              <a:t> </a:t>
            </a:r>
          </a:p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healthfully.com/192030-fathers-rights-in-teen-pregnancy.html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8925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Teen Pregnancy Options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0354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Abstinence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WCSD Definition</a:t>
            </a:r>
          </a:p>
          <a:p>
            <a:pPr lvl="1"/>
            <a:r>
              <a:rPr lang="en-US" b="1" dirty="0"/>
              <a:t>Sexual Abstinence is defined as refraining from all forms of </a:t>
            </a:r>
            <a:r>
              <a:rPr lang="en-US" b="1" dirty="0" smtClean="0"/>
              <a:t>sex and </a:t>
            </a:r>
            <a:r>
              <a:rPr lang="en-US" b="1" dirty="0"/>
              <a:t>genital contact such as vaginal, oral and anal sex.</a:t>
            </a:r>
            <a:endParaRPr lang="en-US" dirty="0"/>
          </a:p>
          <a:p>
            <a:pPr lvl="1"/>
            <a:r>
              <a:rPr lang="en-US" b="1" dirty="0"/>
              <a:t>An abstinent person is someone who has either never had sex or someone who’s had sex but who has decided not to continue having sex for a period of time.</a:t>
            </a:r>
            <a:endParaRPr lang="en-US" dirty="0"/>
          </a:p>
          <a:p>
            <a:pPr lvl="1"/>
            <a:r>
              <a:rPr lang="en-US" b="1" dirty="0"/>
              <a:t>Abstinence is the only 100% effective way to prevent HIV, other sexually transmitted diseases or infections and pregnancy. </a:t>
            </a:r>
            <a:endParaRPr lang="en-US" dirty="0"/>
          </a:p>
          <a:p>
            <a:pPr lvl="2"/>
            <a:r>
              <a:rPr lang="en-US" dirty="0"/>
              <a:t>SEX-when a person’s genitals touch another person’s genitals, mouth or anus.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08859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u="sng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TEEN PREGNANCY CHOICES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1676400" y="1600201"/>
            <a:ext cx="5715000" cy="470852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sz="2800" b="1" dirty="0"/>
          </a:p>
          <a:p>
            <a:pPr marL="0" indent="0">
              <a:buNone/>
            </a:pPr>
            <a:r>
              <a:rPr lang="en-US" sz="2800" b="1" dirty="0"/>
              <a:t>Statistics</a:t>
            </a:r>
          </a:p>
          <a:p>
            <a:endParaRPr lang="en-US" b="1" dirty="0"/>
          </a:p>
          <a:p>
            <a:r>
              <a:rPr lang="en-US" b="1" dirty="0" smtClean="0"/>
              <a:t>Parenthood</a:t>
            </a:r>
          </a:p>
          <a:p>
            <a:pPr lvl="1"/>
            <a:r>
              <a:rPr lang="en-US" dirty="0" smtClean="0"/>
              <a:t>6 out of 10 will keep the baby</a:t>
            </a:r>
          </a:p>
          <a:p>
            <a:endParaRPr lang="en-US" b="1" dirty="0" smtClean="0"/>
          </a:p>
          <a:p>
            <a:r>
              <a:rPr lang="en-US" b="1" dirty="0"/>
              <a:t>Adoption </a:t>
            </a:r>
            <a:endParaRPr lang="en-US" b="1" dirty="0" smtClean="0"/>
          </a:p>
          <a:p>
            <a:pPr lvl="1"/>
            <a:r>
              <a:rPr lang="en-US" dirty="0" smtClean="0"/>
              <a:t>1 </a:t>
            </a:r>
            <a:r>
              <a:rPr lang="en-US" dirty="0"/>
              <a:t>out of 10 teen mothers will place the baby </a:t>
            </a:r>
            <a:r>
              <a:rPr lang="en-US" dirty="0" smtClean="0"/>
              <a:t>up for </a:t>
            </a:r>
            <a:r>
              <a:rPr lang="en-US" dirty="0"/>
              <a:t>adoption </a:t>
            </a:r>
          </a:p>
          <a:p>
            <a:pPr marL="0" indent="0">
              <a:buNone/>
            </a:pPr>
            <a:endParaRPr lang="en-US" b="1" dirty="0" smtClean="0"/>
          </a:p>
          <a:p>
            <a:r>
              <a:rPr lang="en-US" b="1" dirty="0" smtClean="0"/>
              <a:t>Abortion</a:t>
            </a:r>
            <a:endParaRPr lang="en-US" b="1" dirty="0"/>
          </a:p>
          <a:p>
            <a:pPr lvl="1"/>
            <a:r>
              <a:rPr lang="en-US" dirty="0" smtClean="0"/>
              <a:t>3 out of 10 teen mothers will have an abortion</a:t>
            </a:r>
          </a:p>
        </p:txBody>
      </p:sp>
      <p:pic>
        <p:nvPicPr>
          <p:cNvPr id="4" name="Picture 3" descr="tptes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15200" y="1600200"/>
            <a:ext cx="3175000" cy="46355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725714" y="6308726"/>
            <a:ext cx="11466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https://www.acog.org/Patients/FAQs/Pregnancy-Choices-Raising-the-Baby-Adoption-and-Abortion?IsMobileSet=false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627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 for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Parent</a:t>
            </a:r>
          </a:p>
          <a:p>
            <a:r>
              <a:rPr lang="en-US" dirty="0" smtClean="0"/>
              <a:t>Trusted adult</a:t>
            </a:r>
          </a:p>
          <a:p>
            <a:r>
              <a:rPr lang="en-US" dirty="0" smtClean="0"/>
              <a:t>School counselor</a:t>
            </a:r>
          </a:p>
          <a:p>
            <a:r>
              <a:rPr lang="en-US" dirty="0" smtClean="0"/>
              <a:t>School nurse</a:t>
            </a:r>
          </a:p>
          <a:p>
            <a:r>
              <a:rPr lang="en-US" dirty="0" smtClean="0"/>
              <a:t>School social worker</a:t>
            </a:r>
          </a:p>
          <a:p>
            <a:r>
              <a:rPr lang="en-US" dirty="0" smtClean="0"/>
              <a:t>Faith based leader</a:t>
            </a:r>
          </a:p>
          <a:p>
            <a:r>
              <a:rPr lang="en-US" dirty="0" smtClean="0"/>
              <a:t>Medical provider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1770743"/>
            <a:ext cx="4447786" cy="4096657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Washoe County Health </a:t>
            </a:r>
            <a:r>
              <a:rPr lang="en-US" b="1" dirty="0"/>
              <a:t>District: </a:t>
            </a:r>
            <a:r>
              <a:rPr lang="en-US" dirty="0"/>
              <a:t>https://www.washoecounty.us/health/programs-and-services/cchs/sexual_health_program/index.php</a:t>
            </a:r>
            <a:endParaRPr lang="en-US" dirty="0" smtClean="0"/>
          </a:p>
          <a:p>
            <a:r>
              <a:rPr lang="en-US" b="1" dirty="0" smtClean="0"/>
              <a:t>Renown Women’s Health Clinic @ Ryland: </a:t>
            </a:r>
            <a:r>
              <a:rPr lang="en-US" dirty="0" smtClean="0"/>
              <a:t>https</a:t>
            </a:r>
            <a:r>
              <a:rPr lang="en-US" dirty="0"/>
              <a:t>://www.renown.org/locations/womens-health/ryland/</a:t>
            </a:r>
            <a:endParaRPr lang="en-US" dirty="0" smtClean="0"/>
          </a:p>
          <a:p>
            <a:r>
              <a:rPr lang="en-US" b="1" dirty="0" smtClean="0"/>
              <a:t>Casa da </a:t>
            </a:r>
            <a:r>
              <a:rPr lang="en-US" b="1" dirty="0"/>
              <a:t>Vida: </a:t>
            </a:r>
            <a:r>
              <a:rPr lang="en-US" dirty="0"/>
              <a:t>https://casadevidareno.org/</a:t>
            </a:r>
            <a:endParaRPr lang="en-US" dirty="0" smtClean="0"/>
          </a:p>
          <a:p>
            <a:r>
              <a:rPr lang="en-US" b="1" dirty="0" smtClean="0"/>
              <a:t>Northern Nevada </a:t>
            </a:r>
            <a:r>
              <a:rPr lang="en-US" b="1" dirty="0"/>
              <a:t>Hopes</a:t>
            </a:r>
            <a:r>
              <a:rPr lang="en-US" dirty="0"/>
              <a:t>: https://www.nnhopes.org/about/teen-health-resources/</a:t>
            </a:r>
          </a:p>
        </p:txBody>
      </p:sp>
    </p:spTree>
    <p:extLst>
      <p:ext uri="{BB962C8B-B14F-4D97-AF65-F5344CB8AC3E}">
        <p14:creationId xmlns:p14="http://schemas.microsoft.com/office/powerpoint/2010/main" val="9289218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371600" y="652833"/>
            <a:ext cx="9601200" cy="1485900"/>
          </a:xfrm>
        </p:spPr>
        <p:txBody>
          <a:bodyPr/>
          <a:lstStyle/>
          <a:p>
            <a:r>
              <a:rPr lang="en-US" dirty="0" smtClean="0"/>
              <a:t>Adoption Types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371600" y="1395783"/>
            <a:ext cx="4443984" cy="799778"/>
          </a:xfrm>
        </p:spPr>
        <p:txBody>
          <a:bodyPr/>
          <a:lstStyle/>
          <a:p>
            <a:pPr algn="ctr"/>
            <a:r>
              <a:rPr lang="en-US" dirty="0" smtClean="0"/>
              <a:t>Closed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1533158" y="2182670"/>
            <a:ext cx="4443984" cy="2562192"/>
          </a:xfrm>
        </p:spPr>
        <p:txBody>
          <a:bodyPr/>
          <a:lstStyle/>
          <a:p>
            <a:r>
              <a:rPr lang="en-US" dirty="0"/>
              <a:t>Adopting Parents/Placing Parents never meet and know nothing or very little about one another</a:t>
            </a:r>
          </a:p>
          <a:p>
            <a:r>
              <a:rPr lang="en-US" dirty="0"/>
              <a:t>File may be Sealed or Open</a:t>
            </a:r>
          </a:p>
          <a:p>
            <a:r>
              <a:rPr lang="en-US" dirty="0"/>
              <a:t>Child, once turns legal age, can reunite with biological parents.</a:t>
            </a:r>
          </a:p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6525014" y="1314821"/>
            <a:ext cx="4443984" cy="823912"/>
          </a:xfrm>
        </p:spPr>
        <p:txBody>
          <a:bodyPr/>
          <a:lstStyle/>
          <a:p>
            <a:pPr algn="ctr"/>
            <a:r>
              <a:rPr lang="en-US" dirty="0" smtClean="0"/>
              <a:t>Open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6525014" y="2182670"/>
            <a:ext cx="4443984" cy="2562193"/>
          </a:xfrm>
        </p:spPr>
        <p:txBody>
          <a:bodyPr/>
          <a:lstStyle/>
          <a:p>
            <a:r>
              <a:rPr lang="en-US" dirty="0"/>
              <a:t>Sharing of information and/or contact between the adoptive and biological parents of an adopted child </a:t>
            </a:r>
          </a:p>
          <a:p>
            <a:r>
              <a:rPr lang="en-US" dirty="0"/>
              <a:t>This can occur before, during and/or after the placement of the child </a:t>
            </a:r>
          </a:p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371600" y="4927363"/>
            <a:ext cx="992051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Semi-Open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Birth mother with information about the baby from the adoptive parents and vice versa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There is no direct contact between birth mother and the baby.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 Identities are usually kept hidden.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224324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u="sng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ADOPTION-SAFE HAVEN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1371600" y="1821366"/>
            <a:ext cx="9144000" cy="3297044"/>
          </a:xfrm>
        </p:spPr>
        <p:txBody>
          <a:bodyPr>
            <a:normAutofit/>
          </a:bodyPr>
          <a:lstStyle/>
          <a:p>
            <a:r>
              <a:rPr lang="en-US" b="1" dirty="0"/>
              <a:t>Nevada law  </a:t>
            </a:r>
            <a:r>
              <a:rPr lang="en-US" dirty="0"/>
              <a:t>(NRS 432B.630) states that a birth parent (mother or father) may leave their newborn, 30 days old or younger  who does not appear to be abused or neglected, at a designated Safe Haven location. </a:t>
            </a:r>
          </a:p>
          <a:p>
            <a:r>
              <a:rPr lang="en-US" b="1" dirty="0"/>
              <a:t>Locations</a:t>
            </a:r>
            <a:r>
              <a:rPr lang="en-US" dirty="0"/>
              <a:t> include Local Hospitals, Urgent Care Facilities, any Manned Fire or Police Station </a:t>
            </a:r>
          </a:p>
          <a:p>
            <a:r>
              <a:rPr lang="en-US" b="1" dirty="0"/>
              <a:t>Call</a:t>
            </a:r>
            <a:r>
              <a:rPr lang="en-US" dirty="0"/>
              <a:t> 9-1-1 or 1-800-992-5757</a:t>
            </a:r>
          </a:p>
          <a:p>
            <a:r>
              <a:rPr lang="en-US" dirty="0"/>
              <a:t>Is </a:t>
            </a:r>
            <a:r>
              <a:rPr lang="en-US" b="1" dirty="0"/>
              <a:t>not required </a:t>
            </a:r>
            <a:r>
              <a:rPr lang="en-US" dirty="0"/>
              <a:t>to provide any identifying information, background information or a medical history, but may do so voluntarily.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600" y="5118410"/>
            <a:ext cx="4724400" cy="1112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4151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469202" y="624110"/>
            <a:ext cx="6589199" cy="747490"/>
          </a:xfrm>
        </p:spPr>
        <p:txBody>
          <a:bodyPr/>
          <a:lstStyle/>
          <a:p>
            <a:pPr>
              <a:defRPr/>
            </a:pPr>
            <a:r>
              <a:rPr lang="en-US" u="sng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ABORTION-COST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1752600" y="1905000"/>
            <a:ext cx="8686800" cy="4648200"/>
          </a:xfrm>
        </p:spPr>
        <p:txBody>
          <a:bodyPr>
            <a:normAutofit/>
          </a:bodyPr>
          <a:lstStyle/>
          <a:p>
            <a:r>
              <a:rPr lang="en-US" sz="2400" dirty="0"/>
              <a:t>1</a:t>
            </a:r>
            <a:r>
              <a:rPr lang="en-US" sz="2400" baseline="30000" dirty="0"/>
              <a:t>st</a:t>
            </a:r>
            <a:r>
              <a:rPr lang="en-US" sz="2400" dirty="0"/>
              <a:t> Trimester up to Week 12 	  </a:t>
            </a:r>
            <a:r>
              <a:rPr lang="en-US" sz="2400" dirty="0" smtClean="0"/>
              <a:t>	$  </a:t>
            </a:r>
            <a:r>
              <a:rPr lang="en-US" sz="2400" dirty="0"/>
              <a:t>740</a:t>
            </a:r>
          </a:p>
          <a:p>
            <a:r>
              <a:rPr lang="en-US" sz="2400" dirty="0"/>
              <a:t>Week 13-14 (2 Day)		        </a:t>
            </a:r>
            <a:r>
              <a:rPr lang="en-US" sz="2400" dirty="0" smtClean="0"/>
              <a:t>	$</a:t>
            </a:r>
            <a:r>
              <a:rPr lang="en-US" sz="2400" dirty="0"/>
              <a:t>1540</a:t>
            </a:r>
          </a:p>
          <a:p>
            <a:r>
              <a:rPr lang="en-US" sz="2400" dirty="0"/>
              <a:t>Week 15-16 (2 Day)		       </a:t>
            </a:r>
            <a:r>
              <a:rPr lang="en-US" sz="2400" dirty="0" smtClean="0"/>
              <a:t>	$</a:t>
            </a:r>
            <a:r>
              <a:rPr lang="en-US" sz="2400" dirty="0"/>
              <a:t>1640</a:t>
            </a:r>
          </a:p>
          <a:p>
            <a:r>
              <a:rPr lang="en-US" sz="2400" dirty="0"/>
              <a:t>Week 17 (2 Day)				</a:t>
            </a:r>
            <a:r>
              <a:rPr lang="en-US" sz="2400" dirty="0" smtClean="0"/>
              <a:t>$1740</a:t>
            </a:r>
            <a:endParaRPr lang="en-US" sz="2400" dirty="0"/>
          </a:p>
          <a:p>
            <a:r>
              <a:rPr lang="en-US" sz="2400" dirty="0"/>
              <a:t>Week 18 (2 Day)			</a:t>
            </a:r>
            <a:r>
              <a:rPr lang="en-US" sz="2400" dirty="0" smtClean="0"/>
              <a:t>	$</a:t>
            </a:r>
            <a:r>
              <a:rPr lang="en-US" sz="2400" dirty="0"/>
              <a:t>1840</a:t>
            </a:r>
          </a:p>
          <a:p>
            <a:pPr marL="0" indent="0" algn="ctr">
              <a:buNone/>
            </a:pPr>
            <a:r>
              <a:rPr lang="en-US" sz="2400" dirty="0"/>
              <a:t>(No Abortions Performed After this Time)</a:t>
            </a:r>
          </a:p>
          <a:p>
            <a:pPr>
              <a:buNone/>
            </a:pPr>
            <a:r>
              <a:rPr lang="en-US" sz="2400" dirty="0" smtClean="0"/>
              <a:t>These </a:t>
            </a:r>
            <a:r>
              <a:rPr lang="en-US" sz="2400" dirty="0"/>
              <a:t>are the costs at a local clinic in Reno.  Payment must be made in cash. 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There </a:t>
            </a:r>
            <a:r>
              <a:rPr lang="en-US" sz="2400" dirty="0"/>
              <a:t>is </a:t>
            </a:r>
            <a:r>
              <a:rPr lang="en-US" sz="2400" b="1" dirty="0"/>
              <a:t>only one local clinic </a:t>
            </a:r>
            <a:r>
              <a:rPr lang="en-US" sz="2400" dirty="0"/>
              <a:t>which provides surgical abortions.</a:t>
            </a:r>
          </a:p>
          <a:p>
            <a:pPr>
              <a:buFontTx/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7886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u="sng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Medical (Medication) </a:t>
            </a:r>
            <a:r>
              <a:rPr lang="en-US" u="sng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Abortion</a:t>
            </a:r>
            <a:br>
              <a:rPr lang="en-US" u="sng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sz="36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Clinic or Doctor’s office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1524000" y="2362200"/>
            <a:ext cx="9144000" cy="4495800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 smtClean="0"/>
              <a:t>Combination of Mifepristone </a:t>
            </a:r>
            <a:r>
              <a:rPr lang="en-US" sz="2400" dirty="0"/>
              <a:t>and </a:t>
            </a:r>
            <a:r>
              <a:rPr lang="en-US" sz="2400" dirty="0" smtClean="0"/>
              <a:t>Misoprostol Medication </a:t>
            </a:r>
          </a:p>
          <a:p>
            <a:pPr lvl="1"/>
            <a:r>
              <a:rPr lang="en-US" sz="2400" dirty="0" smtClean="0"/>
              <a:t>Mifepristone: stops the pregnancy</a:t>
            </a:r>
          </a:p>
          <a:p>
            <a:pPr lvl="1"/>
            <a:r>
              <a:rPr lang="en-US" sz="2400" dirty="0" smtClean="0"/>
              <a:t>Misoprostol: causes the uterus to evacuate it’s contents</a:t>
            </a:r>
          </a:p>
          <a:p>
            <a:r>
              <a:rPr lang="en-US" sz="2400" dirty="0" smtClean="0"/>
              <a:t>Medical (Medication) Abortions </a:t>
            </a:r>
            <a:r>
              <a:rPr lang="en-US" sz="2400" dirty="0"/>
              <a:t>accounted for </a:t>
            </a:r>
            <a:r>
              <a:rPr lang="en-US" sz="2400" dirty="0" smtClean="0"/>
              <a:t>1/3 of </a:t>
            </a:r>
            <a:r>
              <a:rPr lang="en-US" sz="2400" dirty="0"/>
              <a:t>all abortions </a:t>
            </a:r>
          </a:p>
          <a:p>
            <a:r>
              <a:rPr lang="en-US" sz="2400" dirty="0" smtClean="0"/>
              <a:t>Can </a:t>
            </a:r>
            <a:r>
              <a:rPr lang="en-US" sz="2400" dirty="0"/>
              <a:t>be taken under supervision up to 70 days after the first day of the last menstrual period. May still need Medical Procedure.</a:t>
            </a:r>
          </a:p>
          <a:p>
            <a:r>
              <a:rPr lang="en-US" sz="2400" dirty="0"/>
              <a:t>Must GO BACK TO DOCTOR FOR CHECKUP</a:t>
            </a:r>
          </a:p>
          <a:p>
            <a:r>
              <a:rPr lang="en-US" sz="2400" dirty="0"/>
              <a:t>Cost ranges from $300-$800</a:t>
            </a:r>
          </a:p>
          <a:p>
            <a:r>
              <a:rPr lang="en-US" sz="2400" dirty="0" smtClean="0"/>
              <a:t>Patient will experience: </a:t>
            </a:r>
            <a:endParaRPr lang="en-US" sz="2400" dirty="0"/>
          </a:p>
          <a:p>
            <a:pPr lvl="1"/>
            <a:r>
              <a:rPr lang="en-US" sz="2200" dirty="0"/>
              <a:t>Bleeding </a:t>
            </a:r>
          </a:p>
          <a:p>
            <a:pPr lvl="1"/>
            <a:r>
              <a:rPr lang="en-US" sz="2200" dirty="0"/>
              <a:t>Cramping </a:t>
            </a:r>
          </a:p>
          <a:p>
            <a:pPr lvl="1"/>
            <a:r>
              <a:rPr lang="en-US" sz="2200" dirty="0"/>
              <a:t>Change in hormone levels </a:t>
            </a:r>
          </a:p>
          <a:p>
            <a:pPr>
              <a:buNone/>
            </a:pPr>
            <a:endParaRPr lang="en-US" sz="2400" dirty="0"/>
          </a:p>
          <a:p>
            <a:pPr>
              <a:buNone/>
            </a:pPr>
            <a:endParaRPr lang="en-US" sz="2400" dirty="0"/>
          </a:p>
        </p:txBody>
      </p:sp>
      <p:sp>
        <p:nvSpPr>
          <p:cNvPr id="2" name="TextBox 1"/>
          <p:cNvSpPr txBox="1"/>
          <p:nvPr/>
        </p:nvSpPr>
        <p:spPr>
          <a:xfrm>
            <a:off x="1951463" y="6488668"/>
            <a:ext cx="8441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https://www.guttmacher.org/evidence-you-can-use/medication-abortion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168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Talk to someone!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892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Which Contraception is right for me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Consent Comes First!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1281350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Contraception at a Glance 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>
              <a:hlinkClick r:id="rId2"/>
            </a:endParaRPr>
          </a:p>
          <a:p>
            <a:r>
              <a:rPr lang="en-US" dirty="0"/>
              <a:t>Review contraceptives with the following link:</a:t>
            </a:r>
          </a:p>
          <a:p>
            <a:endParaRPr lang="en-US" dirty="0" smtClean="0">
              <a:hlinkClick r:id="rId2"/>
            </a:endParaRPr>
          </a:p>
          <a:p>
            <a:pPr lvl="1"/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://www.your-life.com/en/contraception-methods/#</a:t>
            </a:r>
            <a:r>
              <a:rPr lang="en-US" dirty="0" smtClean="0">
                <a:hlinkClick r:id="rId2"/>
              </a:rPr>
              <a:t>methods-</a:t>
            </a: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69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4114800"/>
          </a:xfrm>
        </p:spPr>
        <p:txBody>
          <a:bodyPr/>
          <a:lstStyle/>
          <a:p>
            <a:r>
              <a:rPr lang="en-US" dirty="0" smtClean="0"/>
              <a:t>Charlie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Charlie has always been the most organized person in her group of</a:t>
            </a:r>
          </a:p>
          <a:p>
            <a:pPr marL="0" indent="0">
              <a:buNone/>
            </a:pPr>
            <a:r>
              <a:rPr lang="en-US" sz="2400" dirty="0"/>
              <a:t>friends. She never turns in her school assignments late and loves to have</a:t>
            </a:r>
          </a:p>
          <a:p>
            <a:pPr marL="0" indent="0">
              <a:buNone/>
            </a:pPr>
            <a:r>
              <a:rPr lang="en-US" sz="2400" dirty="0"/>
              <a:t>a full but predictable schedule. Lately, her acne has gotten really bad, so</a:t>
            </a:r>
          </a:p>
          <a:p>
            <a:pPr marL="0" indent="0">
              <a:buNone/>
            </a:pPr>
            <a:r>
              <a:rPr lang="en-US" sz="2400" dirty="0"/>
              <a:t>her Mom took her to the dermatologist. So far, the medicine they’ve tried</a:t>
            </a:r>
          </a:p>
          <a:p>
            <a:pPr marL="0" indent="0">
              <a:buNone/>
            </a:pPr>
            <a:r>
              <a:rPr lang="en-US" sz="2400" dirty="0"/>
              <a:t>hasn’t really worked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06500" y="5575300"/>
            <a:ext cx="9766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Issue- Doesn’t feel comfortable touching her genitals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35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Marcus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Marcus is a really hard worker and in the top 10th percentile in the junior</a:t>
            </a:r>
          </a:p>
          <a:p>
            <a:pPr marL="0" indent="0">
              <a:buNone/>
            </a:pPr>
            <a:r>
              <a:rPr lang="en-US" dirty="0"/>
              <a:t>class. He is also really cute, but super shy and hasn’t had a serious</a:t>
            </a:r>
          </a:p>
          <a:p>
            <a:pPr marL="0" indent="0">
              <a:buNone/>
            </a:pPr>
            <a:r>
              <a:rPr lang="en-US" dirty="0"/>
              <a:t>relationship yet. He hooked up one time and had oral sex, but got his heart</a:t>
            </a:r>
          </a:p>
          <a:p>
            <a:pPr marL="0" indent="0">
              <a:buNone/>
            </a:pPr>
            <a:r>
              <a:rPr lang="en-US" dirty="0"/>
              <a:t>broken so he’s been hesitant to put himself out there again. Marcus knows</a:t>
            </a:r>
          </a:p>
          <a:p>
            <a:pPr marL="0" indent="0">
              <a:buNone/>
            </a:pPr>
            <a:r>
              <a:rPr lang="en-US" dirty="0"/>
              <a:t>there will be a big party after the home game tonight and he hopes the</a:t>
            </a:r>
          </a:p>
          <a:p>
            <a:pPr marL="0" indent="0">
              <a:buNone/>
            </a:pPr>
            <a:r>
              <a:rPr lang="en-US" dirty="0"/>
              <a:t>person he’s been crushing on for a while will be there too so he can make</a:t>
            </a:r>
          </a:p>
          <a:p>
            <a:pPr marL="0" indent="0">
              <a:buNone/>
            </a:pPr>
            <a:r>
              <a:rPr lang="en-US" dirty="0"/>
              <a:t>a move. He wants to be ready just in case things go well and he hopes he</a:t>
            </a:r>
          </a:p>
          <a:p>
            <a:pPr marL="0" indent="0">
              <a:buNone/>
            </a:pPr>
            <a:r>
              <a:rPr lang="en-US" dirty="0"/>
              <a:t>doesn’t chicken out from talking to them.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12900" y="5867400"/>
            <a:ext cx="8191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Issue: Embarrassed to go to the store to buy condoms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7327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Marissa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Marissa is someone who always sees the best in people. She is pretty</a:t>
            </a:r>
          </a:p>
          <a:p>
            <a:pPr marL="0" indent="0">
              <a:buNone/>
            </a:pPr>
            <a:r>
              <a:rPr lang="en-US" dirty="0"/>
              <a:t>happy most of the time except for when she gets her periods. She gets</a:t>
            </a:r>
          </a:p>
          <a:p>
            <a:pPr marL="0" indent="0">
              <a:buNone/>
            </a:pPr>
            <a:r>
              <a:rPr lang="en-US" dirty="0"/>
              <a:t>really bad cramps and a super heavy period and sometimes even has to</a:t>
            </a:r>
          </a:p>
          <a:p>
            <a:pPr marL="0" indent="0">
              <a:buNone/>
            </a:pPr>
            <a:r>
              <a:rPr lang="en-US" dirty="0"/>
              <a:t>stay home from school because her period is so bad. Otherwise, Marissa</a:t>
            </a:r>
          </a:p>
          <a:p>
            <a:pPr marL="0" indent="0">
              <a:buNone/>
            </a:pPr>
            <a:r>
              <a:rPr lang="en-US" dirty="0"/>
              <a:t>loves to be carefree and spontaneous and feels that getting pregnant now</a:t>
            </a:r>
          </a:p>
          <a:p>
            <a:pPr marL="0" indent="0">
              <a:buNone/>
            </a:pPr>
            <a:r>
              <a:rPr lang="en-US" dirty="0"/>
              <a:t>would really affect her future. She’s not with anyone right now and is fine</a:t>
            </a:r>
          </a:p>
          <a:p>
            <a:pPr marL="0" indent="0">
              <a:buNone/>
            </a:pPr>
            <a:r>
              <a:rPr lang="en-US" dirty="0"/>
              <a:t>with that, since she has such a great group of friends.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85900" y="5867400"/>
            <a:ext cx="855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Issue: Doesn’t have transportation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437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are contraceptives available?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Washoe </a:t>
            </a:r>
            <a:r>
              <a:rPr lang="en-US" dirty="0"/>
              <a:t>County District Health-Teen Health Mall</a:t>
            </a:r>
          </a:p>
          <a:p>
            <a:pPr lvl="0"/>
            <a:r>
              <a:rPr lang="en-US" dirty="0"/>
              <a:t>Northern Nevada Hopes</a:t>
            </a:r>
          </a:p>
          <a:p>
            <a:pPr lvl="0"/>
            <a:r>
              <a:rPr lang="en-US" dirty="0"/>
              <a:t>Community Health Alliance</a:t>
            </a:r>
          </a:p>
          <a:p>
            <a:pPr lvl="0"/>
            <a:r>
              <a:rPr lang="en-US" dirty="0"/>
              <a:t>Planned Parenthood</a:t>
            </a:r>
          </a:p>
          <a:p>
            <a:pPr lvl="0"/>
            <a:r>
              <a:rPr lang="en-US" dirty="0"/>
              <a:t>Doctors office/clinic</a:t>
            </a:r>
          </a:p>
          <a:p>
            <a:pPr lvl="0"/>
            <a:r>
              <a:rPr lang="en-US" dirty="0"/>
              <a:t>Renown Women’s Health </a:t>
            </a:r>
            <a:r>
              <a:rPr lang="en-US" dirty="0" smtClean="0"/>
              <a:t>Clinic @ Ryland (formerly </a:t>
            </a:r>
            <a:r>
              <a:rPr lang="en-US" dirty="0"/>
              <a:t>The Pregnancy Center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8643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Effective Condom use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689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A2E40"/>
      </a:dk2>
      <a:lt2>
        <a:srgbClr val="EBE7DD"/>
      </a:lt2>
      <a:accent1>
        <a:srgbClr val="69A1AB"/>
      </a:accent1>
      <a:accent2>
        <a:srgbClr val="F2C418"/>
      </a:accent2>
      <a:accent3>
        <a:srgbClr val="87492C"/>
      </a:accent3>
      <a:accent4>
        <a:srgbClr val="4A845E"/>
      </a:accent4>
      <a:accent5>
        <a:srgbClr val="DC9528"/>
      </a:accent5>
      <a:accent6>
        <a:srgbClr val="9A5D78"/>
      </a:accent6>
      <a:hlink>
        <a:srgbClr val="66C8E3"/>
      </a:hlink>
      <a:folHlink>
        <a:srgbClr val="B162A1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17F9D331-421E-442F-B033-AF5B21A4485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1760</TotalTime>
  <Words>1647</Words>
  <Application>Microsoft Office PowerPoint</Application>
  <PresentationFormat>Widescreen</PresentationFormat>
  <Paragraphs>176</Paragraphs>
  <Slides>26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Calibri</vt:lpstr>
      <vt:lpstr>Franklin Gothic Book</vt:lpstr>
      <vt:lpstr>Crop</vt:lpstr>
      <vt:lpstr>Lesson 4</vt:lpstr>
      <vt:lpstr>Abstinence</vt:lpstr>
      <vt:lpstr>Which Contraception is right for me</vt:lpstr>
      <vt:lpstr>Contraception at a Glance </vt:lpstr>
      <vt:lpstr>Charlie</vt:lpstr>
      <vt:lpstr>Marcus</vt:lpstr>
      <vt:lpstr>Marissa</vt:lpstr>
      <vt:lpstr>Where are contraceptives available?</vt:lpstr>
      <vt:lpstr>Effective Condom use</vt:lpstr>
      <vt:lpstr>What do you know about condoms?</vt:lpstr>
      <vt:lpstr>PowerPoint Presentation</vt:lpstr>
      <vt:lpstr>Things to Remember </vt:lpstr>
      <vt:lpstr>PowerPoint Presentation</vt:lpstr>
      <vt:lpstr>Reproductive Rights</vt:lpstr>
      <vt:lpstr>What are Amanda’s Rights?</vt:lpstr>
      <vt:lpstr>What are Amanda’s Rights?</vt:lpstr>
      <vt:lpstr>What are Damien and Linda’s Rights?</vt:lpstr>
      <vt:lpstr>What are Damien and Linda’s Rights?</vt:lpstr>
      <vt:lpstr>Teen Pregnancy Options</vt:lpstr>
      <vt:lpstr>TEEN PREGNANCY CHOICES</vt:lpstr>
      <vt:lpstr>Resources for support</vt:lpstr>
      <vt:lpstr>Adoption Types</vt:lpstr>
      <vt:lpstr>ADOPTION-SAFE HAVEN</vt:lpstr>
      <vt:lpstr>ABORTION-COST</vt:lpstr>
      <vt:lpstr>Medical (Medication) Abortion Clinic or Doctor’s office</vt:lpstr>
      <vt:lpstr>Talk to someone!</vt:lpstr>
    </vt:vector>
  </TitlesOfParts>
  <Company>Washoe County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Which Contraception is right for me</dc:title>
  <dc:creator>Proctor, Rochelle</dc:creator>
  <cp:lastModifiedBy>Proctor, Rochelle</cp:lastModifiedBy>
  <cp:revision>48</cp:revision>
  <dcterms:created xsi:type="dcterms:W3CDTF">2019-02-13T19:55:42Z</dcterms:created>
  <dcterms:modified xsi:type="dcterms:W3CDTF">2019-05-28T17:30:37Z</dcterms:modified>
</cp:coreProperties>
</file>